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65"/>
  </p:normalViewPr>
  <p:slideViewPr>
    <p:cSldViewPr snapToGrid="0" snapToObjects="1" showGuides="1">
      <p:cViewPr varScale="1">
        <p:scale>
          <a:sx n="109" d="100"/>
          <a:sy n="109" d="100"/>
        </p:scale>
        <p:origin x="584" y="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tiff>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D98F20E-4ACD-2148-9E25-EAF53A3F1726}" type="datetimeFigureOut">
              <a:rPr lang="en-US" smtClean="0"/>
              <a:t>10/2/16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4AF27C-C827-CF48-9339-E4D38C39494C}" type="slidenum">
              <a:rPr lang="en-US" smtClean="0"/>
              <a:t>‹#›</a:t>
            </a:fld>
            <a:endParaRPr lang="en-US"/>
          </a:p>
        </p:txBody>
      </p:sp>
    </p:spTree>
    <p:extLst>
      <p:ext uri="{BB962C8B-B14F-4D97-AF65-F5344CB8AC3E}">
        <p14:creationId xmlns:p14="http://schemas.microsoft.com/office/powerpoint/2010/main" val="1402363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D98F20E-4ACD-2148-9E25-EAF53A3F1726}" type="datetimeFigureOut">
              <a:rPr lang="en-US" smtClean="0"/>
              <a:t>10/2/16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4AF27C-C827-CF48-9339-E4D38C39494C}" type="slidenum">
              <a:rPr lang="en-US" smtClean="0"/>
              <a:t>‹#›</a:t>
            </a:fld>
            <a:endParaRPr lang="en-US"/>
          </a:p>
        </p:txBody>
      </p:sp>
    </p:spTree>
    <p:extLst>
      <p:ext uri="{BB962C8B-B14F-4D97-AF65-F5344CB8AC3E}">
        <p14:creationId xmlns:p14="http://schemas.microsoft.com/office/powerpoint/2010/main" val="13226992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D98F20E-4ACD-2148-9E25-EAF53A3F1726}" type="datetimeFigureOut">
              <a:rPr lang="en-US" smtClean="0"/>
              <a:t>10/2/16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4AF27C-C827-CF48-9339-E4D38C39494C}" type="slidenum">
              <a:rPr lang="en-US" smtClean="0"/>
              <a:t>‹#›</a:t>
            </a:fld>
            <a:endParaRPr lang="en-US"/>
          </a:p>
        </p:txBody>
      </p:sp>
    </p:spTree>
    <p:extLst>
      <p:ext uri="{BB962C8B-B14F-4D97-AF65-F5344CB8AC3E}">
        <p14:creationId xmlns:p14="http://schemas.microsoft.com/office/powerpoint/2010/main" val="2003652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D98F20E-4ACD-2148-9E25-EAF53A3F1726}" type="datetimeFigureOut">
              <a:rPr lang="en-US" smtClean="0"/>
              <a:t>10/2/16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4AF27C-C827-CF48-9339-E4D38C39494C}" type="slidenum">
              <a:rPr lang="en-US" smtClean="0"/>
              <a:t>‹#›</a:t>
            </a:fld>
            <a:endParaRPr lang="en-US"/>
          </a:p>
        </p:txBody>
      </p:sp>
    </p:spTree>
    <p:extLst>
      <p:ext uri="{BB962C8B-B14F-4D97-AF65-F5344CB8AC3E}">
        <p14:creationId xmlns:p14="http://schemas.microsoft.com/office/powerpoint/2010/main" val="165057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D98F20E-4ACD-2148-9E25-EAF53A3F1726}" type="datetimeFigureOut">
              <a:rPr lang="en-US" smtClean="0"/>
              <a:t>10/2/16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4AF27C-C827-CF48-9339-E4D38C39494C}" type="slidenum">
              <a:rPr lang="en-US" smtClean="0"/>
              <a:t>‹#›</a:t>
            </a:fld>
            <a:endParaRPr lang="en-US"/>
          </a:p>
        </p:txBody>
      </p:sp>
    </p:spTree>
    <p:extLst>
      <p:ext uri="{BB962C8B-B14F-4D97-AF65-F5344CB8AC3E}">
        <p14:creationId xmlns:p14="http://schemas.microsoft.com/office/powerpoint/2010/main" val="82412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D98F20E-4ACD-2148-9E25-EAF53A3F1726}" type="datetimeFigureOut">
              <a:rPr lang="en-US" smtClean="0"/>
              <a:t>10/2/16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4AF27C-C827-CF48-9339-E4D38C39494C}" type="slidenum">
              <a:rPr lang="en-US" smtClean="0"/>
              <a:t>‹#›</a:t>
            </a:fld>
            <a:endParaRPr lang="en-US"/>
          </a:p>
        </p:txBody>
      </p:sp>
    </p:spTree>
    <p:extLst>
      <p:ext uri="{BB962C8B-B14F-4D97-AF65-F5344CB8AC3E}">
        <p14:creationId xmlns:p14="http://schemas.microsoft.com/office/powerpoint/2010/main" val="2120696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D98F20E-4ACD-2148-9E25-EAF53A3F1726}" type="datetimeFigureOut">
              <a:rPr lang="en-US" smtClean="0"/>
              <a:t>10/2/16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4AF27C-C827-CF48-9339-E4D38C39494C}" type="slidenum">
              <a:rPr lang="en-US" smtClean="0"/>
              <a:t>‹#›</a:t>
            </a:fld>
            <a:endParaRPr lang="en-US"/>
          </a:p>
        </p:txBody>
      </p:sp>
    </p:spTree>
    <p:extLst>
      <p:ext uri="{BB962C8B-B14F-4D97-AF65-F5344CB8AC3E}">
        <p14:creationId xmlns:p14="http://schemas.microsoft.com/office/powerpoint/2010/main" val="752120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D98F20E-4ACD-2148-9E25-EAF53A3F1726}" type="datetimeFigureOut">
              <a:rPr lang="en-US" smtClean="0"/>
              <a:t>10/2/16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4AF27C-C827-CF48-9339-E4D38C39494C}" type="slidenum">
              <a:rPr lang="en-US" smtClean="0"/>
              <a:t>‹#›</a:t>
            </a:fld>
            <a:endParaRPr lang="en-US"/>
          </a:p>
        </p:txBody>
      </p:sp>
    </p:spTree>
    <p:extLst>
      <p:ext uri="{BB962C8B-B14F-4D97-AF65-F5344CB8AC3E}">
        <p14:creationId xmlns:p14="http://schemas.microsoft.com/office/powerpoint/2010/main" val="801589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98F20E-4ACD-2148-9E25-EAF53A3F1726}" type="datetimeFigureOut">
              <a:rPr lang="en-US" smtClean="0"/>
              <a:t>10/2/16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4AF27C-C827-CF48-9339-E4D38C39494C}" type="slidenum">
              <a:rPr lang="en-US" smtClean="0"/>
              <a:t>‹#›</a:t>
            </a:fld>
            <a:endParaRPr lang="en-US"/>
          </a:p>
        </p:txBody>
      </p:sp>
    </p:spTree>
    <p:extLst>
      <p:ext uri="{BB962C8B-B14F-4D97-AF65-F5344CB8AC3E}">
        <p14:creationId xmlns:p14="http://schemas.microsoft.com/office/powerpoint/2010/main" val="1153388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D98F20E-4ACD-2148-9E25-EAF53A3F1726}" type="datetimeFigureOut">
              <a:rPr lang="en-US" smtClean="0"/>
              <a:t>10/2/16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4AF27C-C827-CF48-9339-E4D38C39494C}" type="slidenum">
              <a:rPr lang="en-US" smtClean="0"/>
              <a:t>‹#›</a:t>
            </a:fld>
            <a:endParaRPr lang="en-US"/>
          </a:p>
        </p:txBody>
      </p:sp>
    </p:spTree>
    <p:extLst>
      <p:ext uri="{BB962C8B-B14F-4D97-AF65-F5344CB8AC3E}">
        <p14:creationId xmlns:p14="http://schemas.microsoft.com/office/powerpoint/2010/main" val="18174914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D98F20E-4ACD-2148-9E25-EAF53A3F1726}" type="datetimeFigureOut">
              <a:rPr lang="en-US" smtClean="0"/>
              <a:t>10/2/16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4AF27C-C827-CF48-9339-E4D38C39494C}" type="slidenum">
              <a:rPr lang="en-US" smtClean="0"/>
              <a:t>‹#›</a:t>
            </a:fld>
            <a:endParaRPr lang="en-US"/>
          </a:p>
        </p:txBody>
      </p:sp>
    </p:spTree>
    <p:extLst>
      <p:ext uri="{BB962C8B-B14F-4D97-AF65-F5344CB8AC3E}">
        <p14:creationId xmlns:p14="http://schemas.microsoft.com/office/powerpoint/2010/main" val="7722119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98F20E-4ACD-2148-9E25-EAF53A3F1726}" type="datetimeFigureOut">
              <a:rPr lang="en-US" smtClean="0"/>
              <a:t>10/2/16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4AF27C-C827-CF48-9339-E4D38C39494C}" type="slidenum">
              <a:rPr lang="en-US" smtClean="0"/>
              <a:t>‹#›</a:t>
            </a:fld>
            <a:endParaRPr lang="en-US"/>
          </a:p>
        </p:txBody>
      </p:sp>
    </p:spTree>
    <p:extLst>
      <p:ext uri="{BB962C8B-B14F-4D97-AF65-F5344CB8AC3E}">
        <p14:creationId xmlns:p14="http://schemas.microsoft.com/office/powerpoint/2010/main" val="2225365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656669" y="1554019"/>
            <a:ext cx="8876820" cy="0"/>
          </a:xfrm>
          <a:custGeom>
            <a:avLst/>
            <a:gdLst/>
            <a:ahLst/>
            <a:cxnLst/>
            <a:rect l="l" t="t" r="r" b="b"/>
            <a:pathLst>
              <a:path w="9789160">
                <a:moveTo>
                  <a:pt x="0" y="0"/>
                </a:moveTo>
                <a:lnTo>
                  <a:pt x="9788652" y="0"/>
                </a:lnTo>
              </a:path>
            </a:pathLst>
          </a:custGeom>
          <a:ln w="57150">
            <a:solidFill>
              <a:srgbClr val="00B0F0"/>
            </a:solidFill>
          </a:ln>
        </p:spPr>
        <p:txBody>
          <a:bodyPr wrap="square" lIns="0" tIns="0" rIns="0" bIns="0" rtlCol="0"/>
          <a:lstStyle/>
          <a:p>
            <a:endParaRPr sz="1632"/>
          </a:p>
        </p:txBody>
      </p:sp>
      <p:sp>
        <p:nvSpPr>
          <p:cNvPr id="3" name="object 3"/>
          <p:cNvSpPr/>
          <p:nvPr/>
        </p:nvSpPr>
        <p:spPr>
          <a:xfrm>
            <a:off x="1656669" y="6448938"/>
            <a:ext cx="8876820" cy="0"/>
          </a:xfrm>
          <a:custGeom>
            <a:avLst/>
            <a:gdLst/>
            <a:ahLst/>
            <a:cxnLst/>
            <a:rect l="l" t="t" r="r" b="b"/>
            <a:pathLst>
              <a:path w="9789160">
                <a:moveTo>
                  <a:pt x="0" y="0"/>
                </a:moveTo>
                <a:lnTo>
                  <a:pt x="9788652" y="0"/>
                </a:lnTo>
              </a:path>
            </a:pathLst>
          </a:custGeom>
          <a:ln w="57150">
            <a:solidFill>
              <a:srgbClr val="00B0F0"/>
            </a:solidFill>
          </a:ln>
        </p:spPr>
        <p:txBody>
          <a:bodyPr wrap="square" lIns="0" tIns="0" rIns="0" bIns="0" rtlCol="0"/>
          <a:lstStyle/>
          <a:p>
            <a:endParaRPr sz="1632"/>
          </a:p>
        </p:txBody>
      </p:sp>
      <p:sp>
        <p:nvSpPr>
          <p:cNvPr id="8" name="object 8"/>
          <p:cNvSpPr txBox="1">
            <a:spLocks noGrp="1"/>
          </p:cNvSpPr>
          <p:nvPr>
            <p:ph type="title"/>
          </p:nvPr>
        </p:nvSpPr>
        <p:spPr>
          <a:xfrm>
            <a:off x="2007687" y="593552"/>
            <a:ext cx="9535557" cy="677108"/>
          </a:xfrm>
          <a:prstGeom prst="rect">
            <a:avLst/>
          </a:prstGeom>
        </p:spPr>
        <p:txBody>
          <a:bodyPr vert="horz" wrap="square" lIns="0" tIns="0" rIns="0" bIns="0" rtlCol="0" anchor="ctr">
            <a:spAutoFit/>
          </a:bodyPr>
          <a:lstStyle/>
          <a:p>
            <a:pPr marL="11516">
              <a:lnSpc>
                <a:spcPct val="100000"/>
              </a:lnSpc>
            </a:pPr>
            <a:r>
              <a:rPr spc="-14" dirty="0">
                <a:solidFill>
                  <a:srgbClr val="FFFFFF"/>
                </a:solidFill>
              </a:rPr>
              <a:t>Fund</a:t>
            </a:r>
            <a:r>
              <a:rPr spc="-91" dirty="0">
                <a:solidFill>
                  <a:srgbClr val="FFFFFF"/>
                </a:solidFill>
              </a:rPr>
              <a:t> </a:t>
            </a:r>
            <a:r>
              <a:rPr spc="-5" dirty="0">
                <a:solidFill>
                  <a:srgbClr val="FFFFFF"/>
                </a:solidFill>
              </a:rPr>
              <a:t>II</a:t>
            </a:r>
          </a:p>
        </p:txBody>
      </p:sp>
      <p:sp>
        <p:nvSpPr>
          <p:cNvPr id="7" name="Content Placeholder 6"/>
          <p:cNvSpPr>
            <a:spLocks noGrp="1"/>
          </p:cNvSpPr>
          <p:nvPr>
            <p:ph idx="1"/>
          </p:nvPr>
        </p:nvSpPr>
        <p:spPr>
          <a:xfrm>
            <a:off x="2571990" y="1825345"/>
            <a:ext cx="7048020" cy="4351750"/>
          </a:xfrm>
        </p:spPr>
        <p:txBody>
          <a:bodyPr>
            <a:normAutofit/>
          </a:bodyPr>
          <a:lstStyle/>
          <a:p>
            <a:pPr marL="0" indent="0">
              <a:buNone/>
            </a:pPr>
            <a:r>
              <a:rPr lang="en-US" sz="1904" dirty="0"/>
              <a:t>Samantha </a:t>
            </a:r>
            <a:r>
              <a:rPr lang="en-US" sz="1904" dirty="0" err="1"/>
              <a:t>Lyster</a:t>
            </a:r>
            <a:r>
              <a:rPr lang="en-US" sz="1904" dirty="0"/>
              <a:t>, Journalist at Property Week says: </a:t>
            </a:r>
          </a:p>
          <a:p>
            <a:pPr marL="0" indent="0">
              <a:buNone/>
            </a:pPr>
            <a:endParaRPr lang="en-US" sz="1904" dirty="0"/>
          </a:p>
          <a:p>
            <a:pPr marL="0" indent="0" algn="ctr">
              <a:buNone/>
            </a:pPr>
            <a:r>
              <a:rPr lang="en-US" sz="1904" dirty="0"/>
              <a:t>“Trampoline parks already seem to be catching landlords’ attention, and if more property owners become convinced of their potential, trampolining could be poised to become the country’s new fitness craze”</a:t>
            </a:r>
          </a:p>
          <a:p>
            <a:endParaRPr lang="en-US" sz="1904" dirty="0"/>
          </a:p>
        </p:txBody>
      </p:sp>
      <p:sp>
        <p:nvSpPr>
          <p:cNvPr id="4" name="TextBox 3"/>
          <p:cNvSpPr txBox="1"/>
          <p:nvPr/>
        </p:nvSpPr>
        <p:spPr>
          <a:xfrm>
            <a:off x="1328222" y="651038"/>
            <a:ext cx="2694831" cy="427168"/>
          </a:xfrm>
          <a:prstGeom prst="rect">
            <a:avLst/>
          </a:prstGeom>
          <a:noFill/>
        </p:spPr>
        <p:txBody>
          <a:bodyPr wrap="square" rtlCol="0">
            <a:spAutoFit/>
          </a:bodyPr>
          <a:lstStyle/>
          <a:p>
            <a:r>
              <a:rPr lang="en-US" sz="2176" dirty="0">
                <a:solidFill>
                  <a:schemeClr val="bg1"/>
                </a:solidFill>
              </a:rPr>
              <a:t>David Lloyd</a:t>
            </a:r>
          </a:p>
        </p:txBody>
      </p:sp>
      <p:grpSp>
        <p:nvGrpSpPr>
          <p:cNvPr id="22" name="Group 21"/>
          <p:cNvGrpSpPr/>
          <p:nvPr/>
        </p:nvGrpSpPr>
        <p:grpSpPr>
          <a:xfrm>
            <a:off x="1247607" y="538478"/>
            <a:ext cx="5815768" cy="717239"/>
            <a:chOff x="0" y="593821"/>
            <a:chExt cx="3132328" cy="790955"/>
          </a:xfrm>
          <a:solidFill>
            <a:schemeClr val="accent1"/>
          </a:solidFill>
        </p:grpSpPr>
        <p:sp>
          <p:nvSpPr>
            <p:cNvPr id="23" name="object 7"/>
            <p:cNvSpPr/>
            <p:nvPr/>
          </p:nvSpPr>
          <p:spPr>
            <a:xfrm>
              <a:off x="0" y="593821"/>
              <a:ext cx="3132328" cy="790955"/>
            </a:xfrm>
            <a:prstGeom prst="rect">
              <a:avLst/>
            </a:prstGeom>
            <a:grpFill/>
          </p:spPr>
          <p:txBody>
            <a:bodyPr wrap="square" lIns="0" tIns="0" rIns="0" bIns="0" rtlCol="0"/>
            <a:lstStyle/>
            <a:p>
              <a:endParaRPr sz="1632"/>
            </a:p>
          </p:txBody>
        </p:sp>
        <p:sp>
          <p:nvSpPr>
            <p:cNvPr id="24" name="TextBox 23"/>
            <p:cNvSpPr txBox="1"/>
            <p:nvPr/>
          </p:nvSpPr>
          <p:spPr>
            <a:xfrm>
              <a:off x="88900" y="717950"/>
              <a:ext cx="2971800" cy="471071"/>
            </a:xfrm>
            <a:prstGeom prst="rect">
              <a:avLst/>
            </a:prstGeom>
            <a:grpFill/>
          </p:spPr>
          <p:txBody>
            <a:bodyPr wrap="square" rtlCol="0">
              <a:spAutoFit/>
            </a:bodyPr>
            <a:lstStyle/>
            <a:p>
              <a:r>
                <a:rPr lang="en-US" sz="2176" dirty="0">
                  <a:solidFill>
                    <a:schemeClr val="bg1"/>
                  </a:solidFill>
                </a:rPr>
                <a:t>The trampoline leisure market</a:t>
              </a:r>
            </a:p>
          </p:txBody>
        </p:sp>
      </p:grpSp>
      <p:grpSp>
        <p:nvGrpSpPr>
          <p:cNvPr id="19" name="Group 18"/>
          <p:cNvGrpSpPr/>
          <p:nvPr/>
        </p:nvGrpSpPr>
        <p:grpSpPr>
          <a:xfrm>
            <a:off x="6098361" y="5363751"/>
            <a:ext cx="4903614" cy="717239"/>
            <a:chOff x="114662" y="2020590"/>
            <a:chExt cx="3631837" cy="790955"/>
          </a:xfrm>
        </p:grpSpPr>
        <p:sp>
          <p:nvSpPr>
            <p:cNvPr id="20" name="object 7"/>
            <p:cNvSpPr/>
            <p:nvPr/>
          </p:nvSpPr>
          <p:spPr>
            <a:xfrm>
              <a:off x="114662" y="2020590"/>
              <a:ext cx="3631837" cy="790955"/>
            </a:xfrm>
            <a:prstGeom prst="rect">
              <a:avLst/>
            </a:prstGeom>
            <a:solidFill>
              <a:schemeClr val="accent1"/>
            </a:solidFill>
          </p:spPr>
          <p:txBody>
            <a:bodyPr wrap="square" lIns="0" tIns="0" rIns="0" bIns="0" rtlCol="0"/>
            <a:lstStyle/>
            <a:p>
              <a:endParaRPr sz="1632"/>
            </a:p>
          </p:txBody>
        </p:sp>
        <p:sp>
          <p:nvSpPr>
            <p:cNvPr id="21" name="TextBox 20"/>
            <p:cNvSpPr txBox="1"/>
            <p:nvPr/>
          </p:nvSpPr>
          <p:spPr>
            <a:xfrm>
              <a:off x="194926" y="2168525"/>
              <a:ext cx="3399174" cy="471071"/>
            </a:xfrm>
            <a:prstGeom prst="rect">
              <a:avLst/>
            </a:prstGeom>
            <a:noFill/>
          </p:spPr>
          <p:txBody>
            <a:bodyPr wrap="square" rtlCol="0">
              <a:spAutoFit/>
            </a:bodyPr>
            <a:lstStyle/>
            <a:p>
              <a:r>
                <a:rPr lang="en-US" sz="2176" dirty="0">
                  <a:solidFill>
                    <a:schemeClr val="bg1"/>
                  </a:solidFill>
                  <a:latin typeface="Al Bayan Plain" charset="-78"/>
                  <a:ea typeface="Al Bayan Plain" charset="-78"/>
                  <a:cs typeface="Al Bayan Plain" charset="-78"/>
                </a:rPr>
                <a:t>Trampolining – the new fitness craze</a:t>
              </a:r>
            </a:p>
          </p:txBody>
        </p:sp>
      </p:grpSp>
      <p:sp>
        <p:nvSpPr>
          <p:cNvPr id="5" name="Footer Placeholder 4"/>
          <p:cNvSpPr>
            <a:spLocks noGrp="1"/>
          </p:cNvSpPr>
          <p:nvPr>
            <p:ph type="ftr" sz="quarter" idx="11"/>
          </p:nvPr>
        </p:nvSpPr>
        <p:spPr/>
        <p:txBody>
          <a:bodyPr/>
          <a:lstStyle/>
          <a:p>
            <a:r>
              <a:rPr lang="en-US" smtClean="0"/>
              <a:t>Private &amp; Confidential</a:t>
            </a:r>
            <a:endParaRPr lang="en-US"/>
          </a:p>
        </p:txBody>
      </p:sp>
      <p:pic>
        <p:nvPicPr>
          <p:cNvPr id="16" name="Picture 15"/>
          <p:cNvPicPr/>
          <p:nvPr/>
        </p:nvPicPr>
        <p:blipFill>
          <a:blip r:embed="rId2"/>
          <a:stretch>
            <a:fillRect/>
          </a:stretch>
        </p:blipFill>
        <p:spPr>
          <a:xfrm>
            <a:off x="2088302" y="5225554"/>
            <a:ext cx="1934751" cy="829179"/>
          </a:xfrm>
          <a:prstGeom prst="rect">
            <a:avLst/>
          </a:prstGeom>
        </p:spPr>
      </p:pic>
    </p:spTree>
    <p:extLst>
      <p:ext uri="{BB962C8B-B14F-4D97-AF65-F5344CB8AC3E}">
        <p14:creationId xmlns:p14="http://schemas.microsoft.com/office/powerpoint/2010/main" val="38723719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656669" y="1554019"/>
            <a:ext cx="8876820" cy="0"/>
          </a:xfrm>
          <a:custGeom>
            <a:avLst/>
            <a:gdLst/>
            <a:ahLst/>
            <a:cxnLst/>
            <a:rect l="l" t="t" r="r" b="b"/>
            <a:pathLst>
              <a:path w="9789160">
                <a:moveTo>
                  <a:pt x="0" y="0"/>
                </a:moveTo>
                <a:lnTo>
                  <a:pt x="9788652" y="0"/>
                </a:lnTo>
              </a:path>
            </a:pathLst>
          </a:custGeom>
          <a:ln w="57150">
            <a:solidFill>
              <a:srgbClr val="00B0F0"/>
            </a:solidFill>
          </a:ln>
        </p:spPr>
        <p:txBody>
          <a:bodyPr wrap="square" lIns="0" tIns="0" rIns="0" bIns="0" rtlCol="0"/>
          <a:lstStyle/>
          <a:p>
            <a:endParaRPr sz="1632"/>
          </a:p>
        </p:txBody>
      </p:sp>
      <p:sp>
        <p:nvSpPr>
          <p:cNvPr id="3" name="object 3"/>
          <p:cNvSpPr/>
          <p:nvPr/>
        </p:nvSpPr>
        <p:spPr>
          <a:xfrm>
            <a:off x="1656669" y="6448938"/>
            <a:ext cx="8876820" cy="0"/>
          </a:xfrm>
          <a:custGeom>
            <a:avLst/>
            <a:gdLst/>
            <a:ahLst/>
            <a:cxnLst/>
            <a:rect l="l" t="t" r="r" b="b"/>
            <a:pathLst>
              <a:path w="9789160">
                <a:moveTo>
                  <a:pt x="0" y="0"/>
                </a:moveTo>
                <a:lnTo>
                  <a:pt x="9788652" y="0"/>
                </a:lnTo>
              </a:path>
            </a:pathLst>
          </a:custGeom>
          <a:ln w="57150">
            <a:solidFill>
              <a:srgbClr val="00B0F0"/>
            </a:solidFill>
          </a:ln>
        </p:spPr>
        <p:txBody>
          <a:bodyPr wrap="square" lIns="0" tIns="0" rIns="0" bIns="0" rtlCol="0"/>
          <a:lstStyle/>
          <a:p>
            <a:endParaRPr sz="1632"/>
          </a:p>
        </p:txBody>
      </p:sp>
      <p:sp>
        <p:nvSpPr>
          <p:cNvPr id="8" name="object 8"/>
          <p:cNvSpPr txBox="1">
            <a:spLocks noGrp="1"/>
          </p:cNvSpPr>
          <p:nvPr>
            <p:ph type="title"/>
          </p:nvPr>
        </p:nvSpPr>
        <p:spPr>
          <a:xfrm>
            <a:off x="2007687" y="593552"/>
            <a:ext cx="9535557" cy="677108"/>
          </a:xfrm>
          <a:prstGeom prst="rect">
            <a:avLst/>
          </a:prstGeom>
        </p:spPr>
        <p:txBody>
          <a:bodyPr vert="horz" wrap="square" lIns="0" tIns="0" rIns="0" bIns="0" rtlCol="0" anchor="ctr">
            <a:spAutoFit/>
          </a:bodyPr>
          <a:lstStyle/>
          <a:p>
            <a:pPr marL="11516">
              <a:lnSpc>
                <a:spcPct val="100000"/>
              </a:lnSpc>
            </a:pPr>
            <a:r>
              <a:rPr spc="-14" dirty="0">
                <a:solidFill>
                  <a:srgbClr val="FFFFFF"/>
                </a:solidFill>
              </a:rPr>
              <a:t>Fund</a:t>
            </a:r>
            <a:r>
              <a:rPr spc="-91" dirty="0">
                <a:solidFill>
                  <a:srgbClr val="FFFFFF"/>
                </a:solidFill>
              </a:rPr>
              <a:t> </a:t>
            </a:r>
            <a:r>
              <a:rPr spc="-5" dirty="0">
                <a:solidFill>
                  <a:srgbClr val="FFFFFF"/>
                </a:solidFill>
              </a:rPr>
              <a:t>II</a:t>
            </a:r>
          </a:p>
        </p:txBody>
      </p:sp>
      <p:sp>
        <p:nvSpPr>
          <p:cNvPr id="7" name="Content Placeholder 6"/>
          <p:cNvSpPr>
            <a:spLocks noGrp="1"/>
          </p:cNvSpPr>
          <p:nvPr>
            <p:ph idx="1"/>
          </p:nvPr>
        </p:nvSpPr>
        <p:spPr>
          <a:xfrm>
            <a:off x="1914118" y="1825345"/>
            <a:ext cx="8742366" cy="4351750"/>
          </a:xfrm>
        </p:spPr>
        <p:txBody>
          <a:bodyPr/>
          <a:lstStyle/>
          <a:p>
            <a:pPr marL="0" indent="0">
              <a:buNone/>
            </a:pPr>
            <a:r>
              <a:rPr lang="en-US" sz="1995" dirty="0"/>
              <a:t>Steve Henderson, </a:t>
            </a:r>
            <a:r>
              <a:rPr lang="en-US" sz="1904" dirty="0"/>
              <a:t>retail</a:t>
            </a:r>
            <a:r>
              <a:rPr lang="en-US" sz="1995" dirty="0"/>
              <a:t> director at Savills, says:</a:t>
            </a:r>
          </a:p>
          <a:p>
            <a:pPr marL="0" indent="0">
              <a:buNone/>
            </a:pPr>
            <a:endParaRPr lang="en-US" sz="1995" dirty="0"/>
          </a:p>
          <a:p>
            <a:pPr marL="0" indent="0" algn="ctr">
              <a:buNone/>
            </a:pPr>
            <a:r>
              <a:rPr lang="en-US" sz="1814" dirty="0"/>
              <a:t>“The first Gravity trampoline park at </a:t>
            </a:r>
            <a:r>
              <a:rPr lang="en-US" sz="1814" dirty="0" err="1"/>
              <a:t>Xscape</a:t>
            </a:r>
            <a:r>
              <a:rPr lang="en-US" sz="1814" dirty="0"/>
              <a:t> in Yorkshire, has had a very positive effect on footfall figures…the parks are an ideal way for landlords to fill space that doesn’t appeal to retailers and we are now looking for additional units between 6,000 </a:t>
            </a:r>
            <a:r>
              <a:rPr lang="en-US" sz="1814" dirty="0" err="1"/>
              <a:t>sq</a:t>
            </a:r>
            <a:r>
              <a:rPr lang="en-US" sz="1814" dirty="0"/>
              <a:t> </a:t>
            </a:r>
            <a:r>
              <a:rPr lang="en-US" sz="1814" dirty="0" err="1"/>
              <a:t>ft</a:t>
            </a:r>
            <a:r>
              <a:rPr lang="en-US" sz="1814" dirty="0"/>
              <a:t> and 16,000 </a:t>
            </a:r>
            <a:r>
              <a:rPr lang="en-US" sz="1814" dirty="0" err="1"/>
              <a:t>sq</a:t>
            </a:r>
            <a:r>
              <a:rPr lang="en-US" sz="1814" dirty="0"/>
              <a:t> </a:t>
            </a:r>
            <a:r>
              <a:rPr lang="en-US" sz="1814" dirty="0" err="1"/>
              <a:t>ft</a:t>
            </a:r>
            <a:r>
              <a:rPr lang="en-US" sz="1814" dirty="0"/>
              <a:t> in high footfall areas such as shopping centres, high streets and retail or leisure parks.”</a:t>
            </a:r>
          </a:p>
          <a:p>
            <a:pPr marL="0" indent="0">
              <a:buNone/>
            </a:pPr>
            <a:endParaRPr lang="en-US" dirty="0" smtClean="0"/>
          </a:p>
        </p:txBody>
      </p:sp>
      <p:sp>
        <p:nvSpPr>
          <p:cNvPr id="4" name="TextBox 3"/>
          <p:cNvSpPr txBox="1"/>
          <p:nvPr/>
        </p:nvSpPr>
        <p:spPr>
          <a:xfrm>
            <a:off x="1328222" y="651038"/>
            <a:ext cx="2694831" cy="427168"/>
          </a:xfrm>
          <a:prstGeom prst="rect">
            <a:avLst/>
          </a:prstGeom>
          <a:noFill/>
        </p:spPr>
        <p:txBody>
          <a:bodyPr wrap="square" rtlCol="0">
            <a:spAutoFit/>
          </a:bodyPr>
          <a:lstStyle/>
          <a:p>
            <a:r>
              <a:rPr lang="en-US" sz="2176" dirty="0">
                <a:solidFill>
                  <a:schemeClr val="bg1"/>
                </a:solidFill>
              </a:rPr>
              <a:t>David Lloyd</a:t>
            </a:r>
          </a:p>
        </p:txBody>
      </p:sp>
      <p:grpSp>
        <p:nvGrpSpPr>
          <p:cNvPr id="22" name="Group 21"/>
          <p:cNvGrpSpPr/>
          <p:nvPr/>
        </p:nvGrpSpPr>
        <p:grpSpPr>
          <a:xfrm>
            <a:off x="1247607" y="538478"/>
            <a:ext cx="5815768" cy="717239"/>
            <a:chOff x="0" y="593821"/>
            <a:chExt cx="3132328" cy="790955"/>
          </a:xfrm>
          <a:solidFill>
            <a:schemeClr val="accent1"/>
          </a:solidFill>
        </p:grpSpPr>
        <p:sp>
          <p:nvSpPr>
            <p:cNvPr id="23" name="object 7"/>
            <p:cNvSpPr/>
            <p:nvPr/>
          </p:nvSpPr>
          <p:spPr>
            <a:xfrm>
              <a:off x="0" y="593821"/>
              <a:ext cx="3132328" cy="790955"/>
            </a:xfrm>
            <a:prstGeom prst="rect">
              <a:avLst/>
            </a:prstGeom>
            <a:grpFill/>
          </p:spPr>
          <p:txBody>
            <a:bodyPr wrap="square" lIns="0" tIns="0" rIns="0" bIns="0" rtlCol="0"/>
            <a:lstStyle/>
            <a:p>
              <a:endParaRPr sz="1632"/>
            </a:p>
          </p:txBody>
        </p:sp>
        <p:sp>
          <p:nvSpPr>
            <p:cNvPr id="24" name="TextBox 23"/>
            <p:cNvSpPr txBox="1"/>
            <p:nvPr/>
          </p:nvSpPr>
          <p:spPr>
            <a:xfrm>
              <a:off x="88900" y="717950"/>
              <a:ext cx="2971800" cy="471071"/>
            </a:xfrm>
            <a:prstGeom prst="rect">
              <a:avLst/>
            </a:prstGeom>
            <a:grpFill/>
          </p:spPr>
          <p:txBody>
            <a:bodyPr wrap="square" rtlCol="0">
              <a:spAutoFit/>
            </a:bodyPr>
            <a:lstStyle/>
            <a:p>
              <a:r>
                <a:rPr lang="en-US" sz="2176" dirty="0">
                  <a:solidFill>
                    <a:schemeClr val="bg1"/>
                  </a:solidFill>
                </a:rPr>
                <a:t>The trampoline leisure market</a:t>
              </a:r>
            </a:p>
          </p:txBody>
        </p:sp>
      </p:grpSp>
      <p:grpSp>
        <p:nvGrpSpPr>
          <p:cNvPr id="19" name="Group 18"/>
          <p:cNvGrpSpPr/>
          <p:nvPr/>
        </p:nvGrpSpPr>
        <p:grpSpPr>
          <a:xfrm>
            <a:off x="5681411" y="5363751"/>
            <a:ext cx="5320564" cy="717239"/>
            <a:chOff x="114662" y="2020590"/>
            <a:chExt cx="3631837" cy="790955"/>
          </a:xfrm>
          <a:solidFill>
            <a:schemeClr val="accent1"/>
          </a:solidFill>
        </p:grpSpPr>
        <p:sp>
          <p:nvSpPr>
            <p:cNvPr id="20" name="object 7"/>
            <p:cNvSpPr/>
            <p:nvPr/>
          </p:nvSpPr>
          <p:spPr>
            <a:xfrm>
              <a:off x="114662" y="2020590"/>
              <a:ext cx="3631837" cy="790955"/>
            </a:xfrm>
            <a:prstGeom prst="rect">
              <a:avLst/>
            </a:prstGeom>
            <a:grpFill/>
          </p:spPr>
          <p:txBody>
            <a:bodyPr wrap="square" lIns="0" tIns="0" rIns="0" bIns="0" rtlCol="0"/>
            <a:lstStyle/>
            <a:p>
              <a:endParaRPr sz="1632"/>
            </a:p>
          </p:txBody>
        </p:sp>
        <p:sp>
          <p:nvSpPr>
            <p:cNvPr id="21" name="TextBox 20"/>
            <p:cNvSpPr txBox="1"/>
            <p:nvPr/>
          </p:nvSpPr>
          <p:spPr>
            <a:xfrm>
              <a:off x="194926" y="2168525"/>
              <a:ext cx="3399174" cy="471071"/>
            </a:xfrm>
            <a:prstGeom prst="rect">
              <a:avLst/>
            </a:prstGeom>
            <a:noFill/>
          </p:spPr>
          <p:txBody>
            <a:bodyPr wrap="square" rtlCol="0">
              <a:spAutoFit/>
            </a:bodyPr>
            <a:lstStyle/>
            <a:p>
              <a:r>
                <a:rPr lang="en-US" sz="2176" dirty="0">
                  <a:solidFill>
                    <a:schemeClr val="bg1"/>
                  </a:solidFill>
                  <a:latin typeface="Al Bayan Plain" charset="-78"/>
                  <a:ea typeface="Al Bayan Plain" charset="-78"/>
                  <a:cs typeface="Al Bayan Plain" charset="-78"/>
                </a:rPr>
                <a:t>Multiple sites in many locations available</a:t>
              </a:r>
            </a:p>
          </p:txBody>
        </p:sp>
      </p:grpSp>
      <p:sp>
        <p:nvSpPr>
          <p:cNvPr id="5" name="Footer Placeholder 4"/>
          <p:cNvSpPr>
            <a:spLocks noGrp="1"/>
          </p:cNvSpPr>
          <p:nvPr>
            <p:ph type="ftr" sz="quarter" idx="11"/>
          </p:nvPr>
        </p:nvSpPr>
        <p:spPr/>
        <p:txBody>
          <a:bodyPr/>
          <a:lstStyle/>
          <a:p>
            <a:r>
              <a:rPr lang="en-US" smtClean="0"/>
              <a:t>Private &amp; Confidential</a:t>
            </a:r>
            <a:endParaRPr lang="en-US"/>
          </a:p>
        </p:txBody>
      </p:sp>
      <p:pic>
        <p:nvPicPr>
          <p:cNvPr id="15" name="Picture 14"/>
          <p:cNvPicPr/>
          <p:nvPr/>
        </p:nvPicPr>
        <p:blipFill>
          <a:blip r:embed="rId2"/>
          <a:stretch>
            <a:fillRect/>
          </a:stretch>
        </p:blipFill>
        <p:spPr>
          <a:xfrm>
            <a:off x="2055071" y="4810965"/>
            <a:ext cx="1346098" cy="1248087"/>
          </a:xfrm>
          <a:prstGeom prst="rect">
            <a:avLst/>
          </a:prstGeom>
        </p:spPr>
      </p:pic>
    </p:spTree>
    <p:extLst>
      <p:ext uri="{BB962C8B-B14F-4D97-AF65-F5344CB8AC3E}">
        <p14:creationId xmlns:p14="http://schemas.microsoft.com/office/powerpoint/2010/main" val="14200019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2"/>
          <a:stretch>
            <a:fillRect/>
          </a:stretch>
        </p:blipFill>
        <p:spPr>
          <a:xfrm>
            <a:off x="1656669" y="1802588"/>
            <a:ext cx="4286639" cy="4286639"/>
          </a:xfrm>
          <a:prstGeom prst="rect">
            <a:avLst/>
          </a:prstGeom>
        </p:spPr>
      </p:pic>
      <p:sp>
        <p:nvSpPr>
          <p:cNvPr id="2" name="object 2"/>
          <p:cNvSpPr/>
          <p:nvPr/>
        </p:nvSpPr>
        <p:spPr>
          <a:xfrm>
            <a:off x="1656669" y="1554019"/>
            <a:ext cx="8876820" cy="0"/>
          </a:xfrm>
          <a:custGeom>
            <a:avLst/>
            <a:gdLst/>
            <a:ahLst/>
            <a:cxnLst/>
            <a:rect l="l" t="t" r="r" b="b"/>
            <a:pathLst>
              <a:path w="9789160">
                <a:moveTo>
                  <a:pt x="0" y="0"/>
                </a:moveTo>
                <a:lnTo>
                  <a:pt x="9788652" y="0"/>
                </a:lnTo>
              </a:path>
            </a:pathLst>
          </a:custGeom>
          <a:ln w="57150">
            <a:solidFill>
              <a:srgbClr val="00B0F0"/>
            </a:solidFill>
          </a:ln>
        </p:spPr>
        <p:txBody>
          <a:bodyPr wrap="square" lIns="0" tIns="0" rIns="0" bIns="0" rtlCol="0"/>
          <a:lstStyle/>
          <a:p>
            <a:endParaRPr sz="1632"/>
          </a:p>
        </p:txBody>
      </p:sp>
      <p:sp>
        <p:nvSpPr>
          <p:cNvPr id="3" name="object 3"/>
          <p:cNvSpPr/>
          <p:nvPr/>
        </p:nvSpPr>
        <p:spPr>
          <a:xfrm>
            <a:off x="1656669" y="6448938"/>
            <a:ext cx="8876820" cy="0"/>
          </a:xfrm>
          <a:custGeom>
            <a:avLst/>
            <a:gdLst/>
            <a:ahLst/>
            <a:cxnLst/>
            <a:rect l="l" t="t" r="r" b="b"/>
            <a:pathLst>
              <a:path w="9789160">
                <a:moveTo>
                  <a:pt x="0" y="0"/>
                </a:moveTo>
                <a:lnTo>
                  <a:pt x="9788652" y="0"/>
                </a:lnTo>
              </a:path>
            </a:pathLst>
          </a:custGeom>
          <a:ln w="57150">
            <a:solidFill>
              <a:srgbClr val="00B0F0"/>
            </a:solidFill>
          </a:ln>
        </p:spPr>
        <p:txBody>
          <a:bodyPr wrap="square" lIns="0" tIns="0" rIns="0" bIns="0" rtlCol="0"/>
          <a:lstStyle/>
          <a:p>
            <a:endParaRPr sz="1632"/>
          </a:p>
        </p:txBody>
      </p:sp>
      <p:sp>
        <p:nvSpPr>
          <p:cNvPr id="8" name="object 8"/>
          <p:cNvSpPr txBox="1">
            <a:spLocks noGrp="1"/>
          </p:cNvSpPr>
          <p:nvPr>
            <p:ph type="title"/>
          </p:nvPr>
        </p:nvSpPr>
        <p:spPr>
          <a:xfrm>
            <a:off x="2007687" y="593552"/>
            <a:ext cx="9535557" cy="677108"/>
          </a:xfrm>
          <a:prstGeom prst="rect">
            <a:avLst/>
          </a:prstGeom>
        </p:spPr>
        <p:txBody>
          <a:bodyPr vert="horz" wrap="square" lIns="0" tIns="0" rIns="0" bIns="0" rtlCol="0" anchor="ctr">
            <a:spAutoFit/>
          </a:bodyPr>
          <a:lstStyle/>
          <a:p>
            <a:pPr marL="11516">
              <a:lnSpc>
                <a:spcPct val="100000"/>
              </a:lnSpc>
            </a:pPr>
            <a:r>
              <a:rPr spc="-14" dirty="0">
                <a:solidFill>
                  <a:srgbClr val="FFFFFF"/>
                </a:solidFill>
              </a:rPr>
              <a:t>Fund</a:t>
            </a:r>
            <a:r>
              <a:rPr spc="-91" dirty="0">
                <a:solidFill>
                  <a:srgbClr val="FFFFFF"/>
                </a:solidFill>
              </a:rPr>
              <a:t> </a:t>
            </a:r>
            <a:r>
              <a:rPr spc="-5" dirty="0">
                <a:solidFill>
                  <a:srgbClr val="FFFFFF"/>
                </a:solidFill>
              </a:rPr>
              <a:t>II</a:t>
            </a:r>
          </a:p>
        </p:txBody>
      </p:sp>
      <p:sp>
        <p:nvSpPr>
          <p:cNvPr id="4" name="TextBox 3"/>
          <p:cNvSpPr txBox="1"/>
          <p:nvPr/>
        </p:nvSpPr>
        <p:spPr>
          <a:xfrm>
            <a:off x="1328222" y="651038"/>
            <a:ext cx="2694831" cy="427168"/>
          </a:xfrm>
          <a:prstGeom prst="rect">
            <a:avLst/>
          </a:prstGeom>
          <a:noFill/>
        </p:spPr>
        <p:txBody>
          <a:bodyPr wrap="square" rtlCol="0">
            <a:spAutoFit/>
          </a:bodyPr>
          <a:lstStyle/>
          <a:p>
            <a:r>
              <a:rPr lang="en-US" sz="2176" dirty="0">
                <a:solidFill>
                  <a:schemeClr val="bg1"/>
                </a:solidFill>
              </a:rPr>
              <a:t>David Lloyd</a:t>
            </a:r>
          </a:p>
        </p:txBody>
      </p:sp>
      <p:grpSp>
        <p:nvGrpSpPr>
          <p:cNvPr id="22" name="Group 21"/>
          <p:cNvGrpSpPr/>
          <p:nvPr/>
        </p:nvGrpSpPr>
        <p:grpSpPr>
          <a:xfrm>
            <a:off x="1247607" y="538478"/>
            <a:ext cx="5815768" cy="717239"/>
            <a:chOff x="0" y="593821"/>
            <a:chExt cx="3132328" cy="790955"/>
          </a:xfrm>
          <a:solidFill>
            <a:schemeClr val="accent1"/>
          </a:solidFill>
        </p:grpSpPr>
        <p:sp>
          <p:nvSpPr>
            <p:cNvPr id="23" name="object 7"/>
            <p:cNvSpPr/>
            <p:nvPr/>
          </p:nvSpPr>
          <p:spPr>
            <a:xfrm>
              <a:off x="0" y="593821"/>
              <a:ext cx="3132328" cy="790955"/>
            </a:xfrm>
            <a:prstGeom prst="rect">
              <a:avLst/>
            </a:prstGeom>
            <a:grpFill/>
          </p:spPr>
          <p:txBody>
            <a:bodyPr wrap="square" lIns="0" tIns="0" rIns="0" bIns="0" rtlCol="0"/>
            <a:lstStyle/>
            <a:p>
              <a:endParaRPr sz="1632"/>
            </a:p>
          </p:txBody>
        </p:sp>
        <p:sp>
          <p:nvSpPr>
            <p:cNvPr id="24" name="TextBox 23"/>
            <p:cNvSpPr txBox="1"/>
            <p:nvPr/>
          </p:nvSpPr>
          <p:spPr>
            <a:xfrm>
              <a:off x="88900" y="717950"/>
              <a:ext cx="2971800" cy="471071"/>
            </a:xfrm>
            <a:prstGeom prst="rect">
              <a:avLst/>
            </a:prstGeom>
            <a:grpFill/>
          </p:spPr>
          <p:txBody>
            <a:bodyPr wrap="square" rtlCol="0">
              <a:spAutoFit/>
            </a:bodyPr>
            <a:lstStyle/>
            <a:p>
              <a:r>
                <a:rPr lang="en-US" sz="2176" dirty="0">
                  <a:solidFill>
                    <a:schemeClr val="bg1"/>
                  </a:solidFill>
                </a:rPr>
                <a:t>Team GB’s Olympic success will drive popularity</a:t>
              </a:r>
            </a:p>
          </p:txBody>
        </p:sp>
      </p:grpSp>
      <p:grpSp>
        <p:nvGrpSpPr>
          <p:cNvPr id="19" name="Group 18"/>
          <p:cNvGrpSpPr/>
          <p:nvPr/>
        </p:nvGrpSpPr>
        <p:grpSpPr>
          <a:xfrm>
            <a:off x="5543214" y="5406593"/>
            <a:ext cx="5596957" cy="717239"/>
            <a:chOff x="114662" y="1979967"/>
            <a:chExt cx="3734191" cy="790955"/>
          </a:xfrm>
          <a:solidFill>
            <a:schemeClr val="accent1"/>
          </a:solidFill>
        </p:grpSpPr>
        <p:sp>
          <p:nvSpPr>
            <p:cNvPr id="20" name="object 7"/>
            <p:cNvSpPr/>
            <p:nvPr/>
          </p:nvSpPr>
          <p:spPr>
            <a:xfrm>
              <a:off x="114662" y="1979967"/>
              <a:ext cx="3631837" cy="790955"/>
            </a:xfrm>
            <a:prstGeom prst="rect">
              <a:avLst/>
            </a:prstGeom>
            <a:grpFill/>
          </p:spPr>
          <p:txBody>
            <a:bodyPr wrap="square" lIns="0" tIns="0" rIns="0" bIns="0" rtlCol="0"/>
            <a:lstStyle/>
            <a:p>
              <a:endParaRPr sz="1632"/>
            </a:p>
          </p:txBody>
        </p:sp>
        <p:sp>
          <p:nvSpPr>
            <p:cNvPr id="21" name="TextBox 20"/>
            <p:cNvSpPr txBox="1"/>
            <p:nvPr/>
          </p:nvSpPr>
          <p:spPr>
            <a:xfrm>
              <a:off x="143748" y="2168525"/>
              <a:ext cx="3705105" cy="471071"/>
            </a:xfrm>
            <a:prstGeom prst="rect">
              <a:avLst/>
            </a:prstGeom>
            <a:noFill/>
          </p:spPr>
          <p:txBody>
            <a:bodyPr wrap="square" rtlCol="0">
              <a:spAutoFit/>
            </a:bodyPr>
            <a:lstStyle/>
            <a:p>
              <a:r>
                <a:rPr lang="en-US" sz="2176" dirty="0">
                  <a:solidFill>
                    <a:schemeClr val="bg1"/>
                  </a:solidFill>
                  <a:latin typeface="Al Bayan Plain" charset="-78"/>
                  <a:ea typeface="Al Bayan Plain" charset="-78"/>
                  <a:cs typeface="Al Bayan Plain" charset="-78"/>
                </a:rPr>
                <a:t>Medals deliver </a:t>
              </a:r>
              <a:r>
                <a:rPr lang="en-US" sz="2176" dirty="0" err="1">
                  <a:solidFill>
                    <a:schemeClr val="bg1"/>
                  </a:solidFill>
                  <a:latin typeface="Al Bayan Plain" charset="-78"/>
                  <a:ea typeface="Al Bayan Plain" charset="-78"/>
                  <a:cs typeface="Al Bayan Plain" charset="-78"/>
                </a:rPr>
                <a:t>Govt</a:t>
              </a:r>
              <a:r>
                <a:rPr lang="en-US" sz="2176" dirty="0">
                  <a:solidFill>
                    <a:schemeClr val="bg1"/>
                  </a:solidFill>
                  <a:latin typeface="Al Bayan Plain" charset="-78"/>
                  <a:ea typeface="Al Bayan Plain" charset="-78"/>
                  <a:cs typeface="Al Bayan Plain" charset="-78"/>
                </a:rPr>
                <a:t> funding for 2020 Olympics</a:t>
              </a:r>
            </a:p>
          </p:txBody>
        </p:sp>
      </p:grpSp>
      <p:sp>
        <p:nvSpPr>
          <p:cNvPr id="5" name="Footer Placeholder 4"/>
          <p:cNvSpPr>
            <a:spLocks noGrp="1"/>
          </p:cNvSpPr>
          <p:nvPr>
            <p:ph type="ftr" sz="quarter" idx="11"/>
          </p:nvPr>
        </p:nvSpPr>
        <p:spPr/>
        <p:txBody>
          <a:bodyPr/>
          <a:lstStyle/>
          <a:p>
            <a:r>
              <a:rPr lang="en-US" smtClean="0"/>
              <a:t>Private &amp; Confidential</a:t>
            </a:r>
            <a:endParaRPr lang="en-US"/>
          </a:p>
        </p:txBody>
      </p:sp>
      <p:pic>
        <p:nvPicPr>
          <p:cNvPr id="10" name="Picture 9"/>
          <p:cNvPicPr>
            <a:picLocks noChangeAspect="1"/>
          </p:cNvPicPr>
          <p:nvPr/>
        </p:nvPicPr>
        <p:blipFill>
          <a:blip r:embed="rId3"/>
          <a:stretch>
            <a:fillRect/>
          </a:stretch>
        </p:blipFill>
        <p:spPr>
          <a:xfrm>
            <a:off x="4783134" y="1954990"/>
            <a:ext cx="2072947" cy="2863257"/>
          </a:xfrm>
          <a:prstGeom prst="rect">
            <a:avLst/>
          </a:prstGeom>
        </p:spPr>
      </p:pic>
      <p:pic>
        <p:nvPicPr>
          <p:cNvPr id="14" name="Picture 13"/>
          <p:cNvPicPr>
            <a:picLocks noChangeAspect="1"/>
          </p:cNvPicPr>
          <p:nvPr/>
        </p:nvPicPr>
        <p:blipFill>
          <a:blip r:embed="rId4"/>
          <a:stretch>
            <a:fillRect/>
          </a:stretch>
        </p:blipFill>
        <p:spPr>
          <a:xfrm>
            <a:off x="7096485" y="2838888"/>
            <a:ext cx="3352704" cy="1626585"/>
          </a:xfrm>
          <a:prstGeom prst="rect">
            <a:avLst/>
          </a:prstGeom>
        </p:spPr>
      </p:pic>
    </p:spTree>
    <p:extLst>
      <p:ext uri="{BB962C8B-B14F-4D97-AF65-F5344CB8AC3E}">
        <p14:creationId xmlns:p14="http://schemas.microsoft.com/office/powerpoint/2010/main" val="98650032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177</Words>
  <Application>Microsoft Macintosh PowerPoint</Application>
  <PresentationFormat>Widescreen</PresentationFormat>
  <Paragraphs>21</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Al Bayan Plain</vt:lpstr>
      <vt:lpstr>Arial</vt:lpstr>
      <vt:lpstr>Calibri</vt:lpstr>
      <vt:lpstr>Calibri Light</vt:lpstr>
      <vt:lpstr>Office Theme</vt:lpstr>
      <vt:lpstr>Fund II</vt:lpstr>
      <vt:lpstr>Fund II</vt:lpstr>
      <vt:lpstr>Fund II</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Nikodem Lacki</dc:creator>
  <cp:lastModifiedBy>Nikodem Lacki</cp:lastModifiedBy>
  <cp:revision>2</cp:revision>
  <dcterms:created xsi:type="dcterms:W3CDTF">2016-10-02T12:01:08Z</dcterms:created>
  <dcterms:modified xsi:type="dcterms:W3CDTF">2016-10-02T12:05:04Z</dcterms:modified>
</cp:coreProperties>
</file>

<file path=docProps/thumbnail.jpeg>
</file>